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3" r:id="rId4"/>
    <p:sldMasterId id="2147483660" r:id="rId5"/>
    <p:sldMasterId id="2147483648" r:id="rId6"/>
    <p:sldMasterId id="2147483674" r:id="rId7"/>
  </p:sldMasterIdLst>
  <p:notesMasterIdLst>
    <p:notesMasterId r:id="rId37"/>
  </p:notesMasterIdLst>
  <p:handoutMasterIdLst>
    <p:handoutMasterId r:id="rId38"/>
  </p:handoutMasterIdLst>
  <p:sldIdLst>
    <p:sldId id="260" r:id="rId8"/>
    <p:sldId id="299" r:id="rId9"/>
    <p:sldId id="300" r:id="rId10"/>
    <p:sldId id="259" r:id="rId11"/>
    <p:sldId id="289" r:id="rId12"/>
    <p:sldId id="261" r:id="rId13"/>
    <p:sldId id="293" r:id="rId14"/>
    <p:sldId id="265" r:id="rId15"/>
    <p:sldId id="281" r:id="rId16"/>
    <p:sldId id="282" r:id="rId17"/>
    <p:sldId id="301" r:id="rId18"/>
    <p:sldId id="280" r:id="rId19"/>
    <p:sldId id="290" r:id="rId20"/>
    <p:sldId id="302" r:id="rId21"/>
    <p:sldId id="283" r:id="rId22"/>
    <p:sldId id="284" r:id="rId23"/>
    <p:sldId id="291" r:id="rId24"/>
    <p:sldId id="285" r:id="rId25"/>
    <p:sldId id="292" r:id="rId26"/>
    <p:sldId id="304" r:id="rId27"/>
    <p:sldId id="286" r:id="rId28"/>
    <p:sldId id="287" r:id="rId29"/>
    <p:sldId id="288" r:id="rId30"/>
    <p:sldId id="305" r:id="rId31"/>
    <p:sldId id="294" r:id="rId32"/>
    <p:sldId id="263" r:id="rId33"/>
    <p:sldId id="295" r:id="rId34"/>
    <p:sldId id="297" r:id="rId35"/>
    <p:sldId id="298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3"/>
    <a:srgbClr val="553278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27" autoAdjust="0"/>
  </p:normalViewPr>
  <p:slideViewPr>
    <p:cSldViewPr snapToGrid="0">
      <p:cViewPr varScale="1">
        <p:scale>
          <a:sx n="114" d="100"/>
          <a:sy n="114" d="100"/>
        </p:scale>
        <p:origin x="67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31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E98F3-5064-CE44-BCC0-70998B4A9475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969D2-6A59-5943-AD3C-208596B0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Response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Evacuate residents in a flooding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uninterrupted clinical care to extent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prophylaxis in an infectious disease outbreak or exposure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Cpntinuity</a:t>
            </a:r>
            <a:r>
              <a:rPr lang="en-US" dirty="0"/>
              <a:t> of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Recovery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Repatriation of residents or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Ongoing infection control and surveillance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Examples</a:t>
            </a:r>
          </a:p>
          <a:p>
            <a:endParaRPr lang="en-US" dirty="0"/>
          </a:p>
          <a:p>
            <a:r>
              <a:rPr lang="en-US" dirty="0"/>
              <a:t>Seminars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opportunity to review new policies or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Familiarize team members with plans and emergency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Roles and responsibilities of team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NYSDOH Burn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Workshops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Producing a plan or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Particular to the facility -  evacuation; shelter-in-place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Examples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Informal, discussion among team members to discuss roles in an emergency and response to an emergency situation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Pan flu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Continuity of Operations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Cybersecurity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43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Examples</a:t>
            </a:r>
          </a:p>
          <a:p>
            <a:endParaRPr lang="en-US" dirty="0"/>
          </a:p>
          <a:p>
            <a:r>
              <a:rPr lang="en-US" dirty="0"/>
              <a:t>Drill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IOC;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Call-down of staff;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Earthquake – drop, cover and hold on</a:t>
            </a:r>
          </a:p>
          <a:p>
            <a:endParaRPr lang="en-US" dirty="0"/>
          </a:p>
          <a:p>
            <a:r>
              <a:rPr lang="en-US" dirty="0"/>
              <a:t>Functional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HEC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Coalition Surge Test - evacuation and placement of different types of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Exercise specific team members and procedures/resources (e.g., communications, </a:t>
            </a:r>
            <a:r>
              <a:rPr lang="en-US" dirty="0" err="1"/>
              <a:t>notificians</a:t>
            </a:r>
            <a:r>
              <a:rPr lang="en-US" dirty="0"/>
              <a:t>, equipment set-up)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Examples</a:t>
            </a:r>
          </a:p>
          <a:p>
            <a:endParaRPr lang="en-US" dirty="0"/>
          </a:p>
          <a:p>
            <a:r>
              <a:rPr lang="en-US" dirty="0"/>
              <a:t>Full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close to real event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Takes place on location(s), using the personnel and equipment called upon in a real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POD exercises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19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5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4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8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4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05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Mitigation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Creating mutual aid agreements with neighboring communities or facilities to meet emergency response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Drilling redundant communications methods with the fire department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Moving generators out of basements or flood-prone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Facility wired to receive a back-up generator (“quick connect” agreements with power company)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Prevention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Isolation-based practices to prevent organism transmission to unaffected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Assessing residents or patients’ need for flu or pneumococcal vaccinations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Preparedness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Development of emergency management plans (e.g., evacuation, sheltering in place)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Stockpiling resources (e.g., extra water, linens, meds)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Mechanisms to notify staff in an emergency and calling in off-duty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Training/cross-training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Exercising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61951"/>
            <a:ext cx="3657600" cy="8223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2/5/15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91" y="4522340"/>
            <a:ext cx="1666409" cy="3746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SOOH_DOH_rgb.jp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91" y="4522340"/>
            <a:ext cx="1666409" cy="374649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SOOH_DOH_rgb.jp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89" y="4512028"/>
            <a:ext cx="1666409" cy="374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sprtracie.hhs.gov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dlearn@health.ny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hsee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hyperlink" Target="https://emilms.fema.gov/IS120A/index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anders@health.ny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0194" y="1853575"/>
            <a:ext cx="8766928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rgbClr val="002D7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Exercises 101</a:t>
            </a:r>
          </a:p>
          <a:p>
            <a:endParaRPr lang="en-US" altLang="en-US" sz="2800" b="1" dirty="0">
              <a:solidFill>
                <a:srgbClr val="002D73"/>
              </a:solidFill>
              <a:ea typeface="ＭＳ Ｐゴシック" panose="020B0600070205080204" pitchFamily="34" charset="-128"/>
            </a:endParaRPr>
          </a:p>
          <a:p>
            <a:endParaRPr lang="en-US" altLang="en-US" sz="2800" b="1" dirty="0">
              <a:solidFill>
                <a:srgbClr val="002D73"/>
              </a:solidFill>
              <a:ea typeface="ＭＳ Ｐゴシック" panose="020B0600070205080204" pitchFamily="34" charset="-128"/>
            </a:endParaRPr>
          </a:p>
          <a:p>
            <a:endParaRPr lang="en-US" altLang="en-US" sz="2800" b="1" dirty="0">
              <a:solidFill>
                <a:srgbClr val="002D73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 Anders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Manager, Health Emergency Preparedness Exercises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Patricia.anders@health.ny.gov</a:t>
            </a:r>
          </a:p>
          <a:p>
            <a:endParaRPr lang="en-US" sz="28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0EE70-5124-4B76-B486-96927E6C7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98" y="233278"/>
            <a:ext cx="3422268" cy="19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0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3AD3-E966-4408-8FFD-F89AA4C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2E027-821D-42ED-8CB0-79095BCC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Testing your emergency plan, equipment, processes, and procedures uses the same principle!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Give team members opportunities to practice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Enhances teamwork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Encourages the interaction and cooperation needed when a real emergency occurs.</a:t>
            </a:r>
          </a:p>
        </p:txBody>
      </p:sp>
    </p:spTree>
    <p:extLst>
      <p:ext uri="{BB962C8B-B14F-4D97-AF65-F5344CB8AC3E}">
        <p14:creationId xmlns:p14="http://schemas.microsoft.com/office/powerpoint/2010/main" val="426708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E623C2-0A15-410F-A473-9E3B476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38963"/>
            <a:ext cx="8229600" cy="4804537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			      Mission 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EAB81-05BF-4360-A9A0-7C7153CA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685335"/>
            <a:ext cx="3808547" cy="41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7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8C-D976-482A-BEA1-CFAB3CDD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467344" cy="1264206"/>
          </a:xfrm>
        </p:spPr>
        <p:txBody>
          <a:bodyPr>
            <a:noAutofit/>
          </a:bodyPr>
          <a:lstStyle/>
          <a:p>
            <a:pPr algn="l"/>
            <a:r>
              <a:rPr lang="en-US" sz="3400" b="1" dirty="0">
                <a:solidFill>
                  <a:srgbClr val="002060"/>
                </a:solidFill>
              </a:rPr>
              <a:t>Five Mission Areas of Emergency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AC4F-6B6F-42C8-8E7F-43E848F8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792"/>
            <a:ext cx="8229600" cy="3494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Mitigation/Prevention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Activities performed in advance to lessen the severity and impact of an emergency.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Preparedness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Activities performed in advance to reduce or eliminate hazards.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5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8C-D976-482A-BEA1-CFAB3CDD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467344" cy="1264206"/>
          </a:xfrm>
        </p:spPr>
        <p:txBody>
          <a:bodyPr>
            <a:noAutofit/>
          </a:bodyPr>
          <a:lstStyle/>
          <a:p>
            <a:pPr algn="l"/>
            <a:r>
              <a:rPr lang="en-US" sz="3400" b="1" dirty="0">
                <a:solidFill>
                  <a:srgbClr val="002060"/>
                </a:solidFill>
              </a:rPr>
              <a:t>Five Mission Areas of Emergency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AC4F-6B6F-42C8-8E7F-43E848F8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2512"/>
            <a:ext cx="8229600" cy="278418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600" dirty="0">
                <a:solidFill>
                  <a:srgbClr val="002060"/>
                </a:solidFill>
              </a:rPr>
              <a:t>Response</a:t>
            </a:r>
            <a:endParaRPr lang="en-US" sz="3600" b="1" dirty="0">
              <a:solidFill>
                <a:srgbClr val="002060"/>
              </a:solidFill>
            </a:endParaRPr>
          </a:p>
          <a:p>
            <a:pPr lvl="1"/>
            <a:r>
              <a:rPr lang="en-US" sz="3100" dirty="0">
                <a:solidFill>
                  <a:srgbClr val="002060"/>
                </a:solidFill>
              </a:rPr>
              <a:t>Activities performed during a crisis to save lives, protect property, and stabilize the situation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Recovery</a:t>
            </a:r>
            <a:endParaRPr lang="en-US" sz="3600" b="1" dirty="0">
              <a:solidFill>
                <a:srgbClr val="002060"/>
              </a:solidFill>
            </a:endParaRPr>
          </a:p>
          <a:p>
            <a:pPr lvl="1"/>
            <a:r>
              <a:rPr lang="en-US" sz="3100" dirty="0">
                <a:solidFill>
                  <a:srgbClr val="002060"/>
                </a:solidFill>
              </a:rPr>
              <a:t>Activities performed after a crisis has been stabilized to return all systems to normal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3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3AD6-52AE-4581-916B-B773909F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4937125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Types of Exercises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5FDBA-1BD1-4CBE-8278-00718ED70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7" y="435009"/>
            <a:ext cx="2372631" cy="1581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55D7E-AA7B-4A6D-AC0B-3F75DFA3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23" y="3621024"/>
            <a:ext cx="3186277" cy="15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4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4606-D36F-4AF4-B742-CE68F98C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Exercise Complexity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FD0A2F-36EC-4595-9306-E58BDBD4E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123" y="1225297"/>
            <a:ext cx="6514946" cy="36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D524-4AFA-41B6-850D-D3F16D88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Exercise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8B29-DF55-4B23-B404-740F9CE7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4741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Discussion-Based Exercises</a:t>
            </a:r>
          </a:p>
          <a:p>
            <a:pPr lvl="1"/>
            <a:r>
              <a:rPr lang="en-US" sz="2400" b="1" dirty="0">
                <a:solidFill>
                  <a:srgbClr val="002D73"/>
                </a:solidFill>
              </a:rPr>
              <a:t>Seminars</a:t>
            </a:r>
            <a:r>
              <a:rPr lang="en-US" sz="2600" b="1" dirty="0">
                <a:solidFill>
                  <a:srgbClr val="002D73"/>
                </a:solidFill>
              </a:rPr>
              <a:t>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Orientation to plans and procedures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Workshops</a:t>
            </a:r>
            <a:r>
              <a:rPr lang="en-US" sz="2400" b="1" dirty="0"/>
              <a:t>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Similar to seminars;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Interaction is increased;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Focus on achieving or building a product</a:t>
            </a:r>
          </a:p>
        </p:txBody>
      </p:sp>
    </p:spTree>
    <p:extLst>
      <p:ext uri="{BB962C8B-B14F-4D97-AF65-F5344CB8AC3E}">
        <p14:creationId xmlns:p14="http://schemas.microsoft.com/office/powerpoint/2010/main" val="247430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D524-4AFA-41B6-850D-D3F16D88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Exercise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8B29-DF55-4B23-B404-740F9CE7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47415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Discussion-Based Exercises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Tabletop Exercises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Used to generate discussion of issues regarding an emergency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Can be used to enhance awareness, validate plans and procedures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Games</a:t>
            </a:r>
            <a:r>
              <a:rPr lang="en-US" sz="2600" b="1" dirty="0"/>
              <a:t> </a:t>
            </a:r>
            <a:endParaRPr lang="en-US" sz="2600" dirty="0"/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Simulations involving teams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Explores consequences of player decisions and actions</a:t>
            </a:r>
          </a:p>
        </p:txBody>
      </p:sp>
    </p:spTree>
    <p:extLst>
      <p:ext uri="{BB962C8B-B14F-4D97-AF65-F5344CB8AC3E}">
        <p14:creationId xmlns:p14="http://schemas.microsoft.com/office/powerpoint/2010/main" val="418414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D095-9A56-4CD5-81B9-7209E18B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Exercise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642A-4EB5-483D-A54D-55BECB6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023980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>
                <a:solidFill>
                  <a:srgbClr val="002060"/>
                </a:solidFill>
              </a:rPr>
              <a:t>Operations-Based Exercises</a:t>
            </a:r>
          </a:p>
          <a:p>
            <a:pPr lvl="1"/>
            <a:r>
              <a:rPr lang="en-US" sz="4400" b="1" dirty="0">
                <a:solidFill>
                  <a:srgbClr val="002060"/>
                </a:solidFill>
              </a:rPr>
              <a:t>Drills </a:t>
            </a:r>
          </a:p>
          <a:p>
            <a:pPr lvl="2"/>
            <a:r>
              <a:rPr lang="en-US" sz="4000" dirty="0">
                <a:solidFill>
                  <a:srgbClr val="002060"/>
                </a:solidFill>
              </a:rPr>
              <a:t>Coordinated, supervised activity to validate a specific function or capability</a:t>
            </a:r>
          </a:p>
          <a:p>
            <a:pPr lvl="2"/>
            <a:r>
              <a:rPr lang="en-US" sz="4000" dirty="0">
                <a:solidFill>
                  <a:srgbClr val="002060"/>
                </a:solidFill>
              </a:rPr>
              <a:t>Perfecting a skill or procedure</a:t>
            </a:r>
          </a:p>
          <a:p>
            <a:pPr lvl="1"/>
            <a:r>
              <a:rPr lang="en-US" sz="4400" b="1" dirty="0">
                <a:solidFill>
                  <a:srgbClr val="002060"/>
                </a:solidFill>
              </a:rPr>
              <a:t>Functional </a:t>
            </a:r>
          </a:p>
          <a:p>
            <a:pPr lvl="2"/>
            <a:r>
              <a:rPr lang="en-US" sz="4000" dirty="0">
                <a:solidFill>
                  <a:srgbClr val="002060"/>
                </a:solidFill>
              </a:rPr>
              <a:t>Validates/evaluates capabilities, multiple functions, or interdependent groups of functions</a:t>
            </a:r>
          </a:p>
          <a:p>
            <a:pPr lvl="2"/>
            <a:r>
              <a:rPr lang="en-US" sz="4000" dirty="0">
                <a:solidFill>
                  <a:srgbClr val="002060"/>
                </a:solidFill>
              </a:rPr>
              <a:t>Realistic and real time activity driven with scenario and event updates </a:t>
            </a:r>
          </a:p>
          <a:p>
            <a:pPr lvl="2"/>
            <a:r>
              <a:rPr lang="en-US" sz="4000" dirty="0">
                <a:solidFill>
                  <a:srgbClr val="002060"/>
                </a:solidFill>
              </a:rPr>
              <a:t>Movement of personnel and equipment may be simulated</a:t>
            </a:r>
          </a:p>
        </p:txBody>
      </p:sp>
    </p:spTree>
    <p:extLst>
      <p:ext uri="{BB962C8B-B14F-4D97-AF65-F5344CB8AC3E}">
        <p14:creationId xmlns:p14="http://schemas.microsoft.com/office/powerpoint/2010/main" val="339439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D095-9A56-4CD5-81B9-7209E18B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Exercise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642A-4EB5-483D-A54D-55BECB6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02398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Operations-Based Exercises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Full Scale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Most complex and resource intensive type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Typically involves multiple agencies, organizations, and jurisdictions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Validate many facets of preparedness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16FB7-EADE-4690-898D-D9E021480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03" y="3121936"/>
            <a:ext cx="1865550" cy="1522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D5AC8-4E91-4919-81D6-4176D0CB8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40" y="3791635"/>
            <a:ext cx="1803363" cy="1350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1DE22-3552-4507-BB98-D9D3DA842D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87" y="4123586"/>
            <a:ext cx="2226297" cy="1042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E68FA0-1806-4650-BD20-748AE100E4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84" y="3791277"/>
            <a:ext cx="1183416" cy="14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3AB4-47F1-4D1E-BFF3-0EFCBF37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888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What Do You Think of When You Hear the Word Exercise?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D27A86-41C7-47C2-8024-6655A929A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173"/>
            <a:ext cx="2778744" cy="145884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349141-9938-470C-96A8-18FF3228C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44" y="3078155"/>
            <a:ext cx="3048000" cy="2026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C7CC8A-3D15-4A03-999C-F194E34A0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05" y="1223022"/>
            <a:ext cx="1115568" cy="1487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EB1E39-A940-42AC-B813-23C1621A8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13" y="1560053"/>
            <a:ext cx="2931036" cy="1735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2CCE82-3963-4EDD-8BD0-FFF414B5C8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39" y="3157014"/>
            <a:ext cx="2438400" cy="1624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8AC9C2-1741-4A63-A73A-2C8E9167CA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0" y="1372900"/>
            <a:ext cx="2755858" cy="18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8087F0-20AA-4ED7-82BA-F599133C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4548505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Evaluation and Documentation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2A9A1-C5D4-4B84-B6BD-1C23AF3BF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72" y="3373018"/>
            <a:ext cx="2476326" cy="17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4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1719-39BD-4DFC-9B8B-6E9B43A2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Exercise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BBBA-E943-4B13-B6CA-6EBE1739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>
                <a:solidFill>
                  <a:srgbClr val="002D73"/>
                </a:solidFill>
              </a:rPr>
              <a:t>Evaluation: The act of reviewing or observing and recording exercise activity or conduct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Assesses behaviors or activities against objectives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Notes strengths/weaknesses/deficiencies other observations/recommendations</a:t>
            </a:r>
          </a:p>
          <a:p>
            <a:r>
              <a:rPr lang="en-US" sz="3300" dirty="0">
                <a:solidFill>
                  <a:srgbClr val="002060"/>
                </a:solidFill>
              </a:rPr>
              <a:t>Why Evaluate?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Measure performance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Improve plans and processes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Documentation of exercise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4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E225-606C-46E6-AA5F-23D38218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After-Action Report/Improvement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A2D0-06C2-47C3-9564-DD101B5DB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Document summarizing</a:t>
            </a:r>
            <a:endParaRPr lang="en-US" dirty="0"/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General exercise information and parameters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Key information relative to the evaluation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Completion of exercise objectives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Analysis of capabilities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Strengths and areas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92148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5377-9DA6-4C9E-8DC4-3FBC587E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Improvement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2A84-BED0-449C-9130-8D46CD28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Corrective actions identified from areas for improvement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Responsible parties and timelines determined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Tracked for completion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Improvement plans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Dynamic documents which are continually monitored and implemented as part of larger system of improving preparedness</a:t>
            </a:r>
          </a:p>
        </p:txBody>
      </p:sp>
    </p:spTree>
    <p:extLst>
      <p:ext uri="{BB962C8B-B14F-4D97-AF65-F5344CB8AC3E}">
        <p14:creationId xmlns:p14="http://schemas.microsoft.com/office/powerpoint/2010/main" val="3016702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8AD6E-2450-4B09-AA9D-3BB2647E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46637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D73"/>
                </a:solidFill>
              </a:rPr>
              <a:t>More Detailed Information on Next Webinar on September 21, 2018</a:t>
            </a:r>
            <a:br>
              <a:rPr lang="en-US" sz="3600" b="1" dirty="0">
                <a:solidFill>
                  <a:srgbClr val="002D73"/>
                </a:solidFill>
              </a:rPr>
            </a:br>
            <a:r>
              <a:rPr lang="en-US" sz="3600" b="1" dirty="0">
                <a:solidFill>
                  <a:srgbClr val="002D73"/>
                </a:solidFill>
              </a:rPr>
              <a:t>1:00 – 2:00 p.m.</a:t>
            </a:r>
          </a:p>
        </p:txBody>
      </p:sp>
    </p:spTree>
    <p:extLst>
      <p:ext uri="{BB962C8B-B14F-4D97-AF65-F5344CB8AC3E}">
        <p14:creationId xmlns:p14="http://schemas.microsoft.com/office/powerpoint/2010/main" val="981959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D9A14E-B10C-44D0-8995-4F7DBC8C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1897671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947137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C867-7334-462A-AE42-2734B89C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National HPP Resource:  </a:t>
            </a:r>
            <a:r>
              <a:rPr lang="en-US" sz="3600" b="1" dirty="0">
                <a:solidFill>
                  <a:srgbClr val="C00000"/>
                </a:solidFill>
              </a:rPr>
              <a:t>TRACIE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289B-A554-4430-AA7E-3E4E54F0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355"/>
            <a:ext cx="8229600" cy="339407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</a:t>
            </a:r>
            <a:r>
              <a:rPr lang="en-US" sz="2800" dirty="0">
                <a:solidFill>
                  <a:srgbClr val="002D73"/>
                </a:solidFill>
              </a:rPr>
              <a:t>echnical </a:t>
            </a:r>
            <a:r>
              <a:rPr lang="en-US" sz="2800" b="1" dirty="0">
                <a:solidFill>
                  <a:srgbClr val="C00000"/>
                </a:solidFill>
              </a:rPr>
              <a:t>R</a:t>
            </a:r>
            <a:r>
              <a:rPr lang="en-US" sz="2800" dirty="0">
                <a:solidFill>
                  <a:srgbClr val="002D73"/>
                </a:solidFill>
              </a:rPr>
              <a:t>esources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Collection of preparedness materials searchable by keyword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rgbClr val="002D73"/>
                </a:solidFill>
              </a:rPr>
              <a:t>ssistance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en-US" sz="2800" dirty="0">
                <a:solidFill>
                  <a:srgbClr val="002D73"/>
                </a:solidFill>
              </a:rPr>
              <a:t>enter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Access to specialists for one-on-one support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I</a:t>
            </a:r>
            <a:r>
              <a:rPr lang="en-US" sz="2800" dirty="0">
                <a:solidFill>
                  <a:srgbClr val="002D73"/>
                </a:solidFill>
              </a:rPr>
              <a:t>nformation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E</a:t>
            </a:r>
            <a:r>
              <a:rPr lang="en-US" sz="2800" dirty="0">
                <a:solidFill>
                  <a:srgbClr val="002D73"/>
                </a:solidFill>
              </a:rPr>
              <a:t>xchange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Peer-to-peer, protected, open discussion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2D73"/>
              </a:solidFill>
            </a:endParaRPr>
          </a:p>
          <a:p>
            <a:r>
              <a:rPr lang="en-US" sz="2800" dirty="0">
                <a:solidFill>
                  <a:srgbClr val="002D73"/>
                </a:solidFill>
                <a:hlinkClick r:id="rId2"/>
              </a:rPr>
              <a:t>https://asprtracie.hhs.gov</a:t>
            </a:r>
            <a:endParaRPr lang="en-US" sz="28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2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7748-F2AE-436C-8AE8-8A889539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78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Training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DF07C-8D0F-4844-B1D8-89359C79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6760"/>
            <a:ext cx="8229600" cy="384746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000" dirty="0"/>
          </a:p>
          <a:p>
            <a:r>
              <a:rPr lang="en-US" sz="2400" dirty="0">
                <a:solidFill>
                  <a:srgbClr val="002D73"/>
                </a:solidFill>
              </a:rPr>
              <a:t>New York State Department of Health</a:t>
            </a:r>
          </a:p>
          <a:p>
            <a:pPr lvl="1"/>
            <a:r>
              <a:rPr lang="en-US" sz="2200" i="1" dirty="0">
                <a:solidFill>
                  <a:srgbClr val="002D73"/>
                </a:solidFill>
              </a:rPr>
              <a:t>Aware/Prepare Update</a:t>
            </a:r>
          </a:p>
          <a:p>
            <a:pPr lvl="2"/>
            <a:r>
              <a:rPr lang="en-US" sz="2200" dirty="0">
                <a:solidFill>
                  <a:srgbClr val="002D73"/>
                </a:solidFill>
              </a:rPr>
              <a:t>To be included in the mailing list for the </a:t>
            </a:r>
            <a:r>
              <a:rPr lang="en-US" sz="2200" i="1" dirty="0">
                <a:solidFill>
                  <a:srgbClr val="002D73"/>
                </a:solidFill>
              </a:rPr>
              <a:t>Aware Prepare Update</a:t>
            </a:r>
            <a:r>
              <a:rPr lang="en-US" sz="2200" dirty="0">
                <a:solidFill>
                  <a:srgbClr val="002D73"/>
                </a:solidFill>
              </a:rPr>
              <a:t>, email </a:t>
            </a:r>
            <a:r>
              <a:rPr lang="en-US" sz="2200" dirty="0">
                <a:solidFill>
                  <a:srgbClr val="002D73"/>
                </a:solidFill>
                <a:hlinkClick r:id="rId3"/>
              </a:rPr>
              <a:t>edlearn@health.ny.gov</a:t>
            </a:r>
            <a:endParaRPr lang="en-US" sz="2200" dirty="0">
              <a:solidFill>
                <a:srgbClr val="002D73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DC5A2-3C0D-4241-8BBB-0F516DB3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592" y="4015740"/>
            <a:ext cx="5083609" cy="9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2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7748-F2AE-436C-8AE8-8A889539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Testing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DF07C-8D0F-4844-B1D8-89359C79B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D73"/>
                </a:solidFill>
              </a:rPr>
              <a:t>Homeland Security Exercise and Evaluation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D73"/>
                </a:solidFill>
              </a:rPr>
              <a:t>    Program</a:t>
            </a:r>
          </a:p>
          <a:p>
            <a:pPr lvl="1"/>
            <a:r>
              <a:rPr lang="en-US" sz="2400" dirty="0">
                <a:hlinkClick r:id="rId3"/>
              </a:rPr>
              <a:t>https://www.fema.gov/hseep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i="1" dirty="0"/>
              <a:t>IS-120.A: An Introduction to Exercises - FEMA self-paced course</a:t>
            </a:r>
          </a:p>
          <a:p>
            <a:pPr lvl="1"/>
            <a:r>
              <a:rPr lang="en-US" sz="2000" dirty="0"/>
              <a:t>Updated version and materials.  Appropriate for all user levels  </a:t>
            </a:r>
            <a:r>
              <a:rPr lang="en-US" sz="2000" u="sng" dirty="0">
                <a:hlinkClick r:id="rId4"/>
              </a:rPr>
              <a:t>https://emilms.fema.gov/IS120A/index.htm</a:t>
            </a:r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B78EF-FC11-4B18-B773-1CE8FD95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744" y="439864"/>
            <a:ext cx="1968699" cy="16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4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4937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2D73"/>
                </a:solidFill>
              </a:rPr>
              <a:t>Questions?</a:t>
            </a:r>
            <a:br>
              <a:rPr lang="en-US" b="1" dirty="0">
                <a:solidFill>
                  <a:srgbClr val="002D73"/>
                </a:solidFill>
              </a:rPr>
            </a:br>
            <a:br>
              <a:rPr lang="en-US" b="1" dirty="0">
                <a:solidFill>
                  <a:srgbClr val="002D73"/>
                </a:solidFill>
              </a:rPr>
            </a:br>
            <a:r>
              <a:rPr lang="en-US" sz="2800" b="1" dirty="0">
                <a:solidFill>
                  <a:srgbClr val="002D73"/>
                </a:solidFill>
                <a:hlinkClick r:id="rId3"/>
              </a:rPr>
              <a:t>Patricia.anders@health.ny.gov</a:t>
            </a:r>
            <a:br>
              <a:rPr lang="en-US" b="1" dirty="0">
                <a:solidFill>
                  <a:srgbClr val="002D73"/>
                </a:solidFill>
              </a:rPr>
            </a:br>
            <a:endParaRPr lang="en-US" b="1" dirty="0">
              <a:solidFill>
                <a:srgbClr val="002D7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724154"/>
            <a:ext cx="3378755" cy="36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0F357B-8D61-492E-9E3C-BDAACCDC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8" y="184954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D73"/>
                </a:solidFill>
              </a:rPr>
              <a:t>Today we are going to talk about another type of exercise</a:t>
            </a:r>
          </a:p>
        </p:txBody>
      </p:sp>
    </p:spTree>
    <p:extLst>
      <p:ext uri="{BB962C8B-B14F-4D97-AF65-F5344CB8AC3E}">
        <p14:creationId xmlns:p14="http://schemas.microsoft.com/office/powerpoint/2010/main" val="155095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271D8-CEB7-4B23-8468-469511D4BD6F}"/>
              </a:ext>
            </a:extLst>
          </p:cNvPr>
          <p:cNvSpPr/>
          <p:nvPr/>
        </p:nvSpPr>
        <p:spPr>
          <a:xfrm>
            <a:off x="983152" y="876874"/>
            <a:ext cx="67858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preparedness exercise? </a:t>
            </a: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exercise is a simulated emergency, in which members of various agencies perform the tasks that would be expected of them in a real emergency. 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words, an exercise should be a rehearsal for reality. Reality has a tendency to expose all weaknesses at a time when you can‘t afford to have any! </a:t>
            </a:r>
          </a:p>
        </p:txBody>
      </p:sp>
    </p:spTree>
    <p:extLst>
      <p:ext uri="{BB962C8B-B14F-4D97-AF65-F5344CB8AC3E}">
        <p14:creationId xmlns:p14="http://schemas.microsoft.com/office/powerpoint/2010/main" val="154577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1009-B388-4502-9CA3-0698F99A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Why exercise?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EE5B-3AA4-40FD-86FF-035265E1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3614"/>
            <a:ext cx="8229600" cy="339407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Focuses team on responding to an emergency plan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Validates the plan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Provides opportunities to practice response in preparation for real events</a:t>
            </a:r>
          </a:p>
          <a:p>
            <a:r>
              <a:rPr lang="en-US" dirty="0">
                <a:solidFill>
                  <a:srgbClr val="002060"/>
                </a:solidFill>
              </a:rPr>
              <a:t>Benefits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Excellent training opportunity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Better response over time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Decreases anxiety for subsequent exercises or real events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Positive outcomes more likely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28278-2614-4E5A-A041-B90FE084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Why are exercises so important?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DF0E8-0F8D-4A86-AEB4-5C4A63E05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Exercises are an essential component of an emergency preparedness program </a:t>
            </a:r>
          </a:p>
          <a:p>
            <a:r>
              <a:rPr lang="en-US" sz="3000" dirty="0">
                <a:solidFill>
                  <a:srgbClr val="002060"/>
                </a:solidFill>
              </a:rPr>
              <a:t>Three main functions: </a:t>
            </a:r>
          </a:p>
          <a:p>
            <a:pPr lvl="1"/>
            <a:r>
              <a:rPr lang="en-US" sz="2600" i="1" dirty="0">
                <a:solidFill>
                  <a:srgbClr val="002060"/>
                </a:solidFill>
              </a:rPr>
              <a:t>Validation</a:t>
            </a:r>
            <a:endParaRPr lang="en-US" sz="2600" dirty="0">
              <a:solidFill>
                <a:srgbClr val="002060"/>
              </a:solidFill>
            </a:endParaRPr>
          </a:p>
          <a:p>
            <a:pPr lvl="2"/>
            <a:r>
              <a:rPr lang="en-US" dirty="0">
                <a:solidFill>
                  <a:srgbClr val="002060"/>
                </a:solidFill>
              </a:rPr>
              <a:t>Validate plans, protocols, and procedures;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Test recently changed procedures or plans</a:t>
            </a:r>
          </a:p>
          <a:p>
            <a:pPr lvl="1"/>
            <a:r>
              <a:rPr lang="en-US" sz="2600" i="1" dirty="0">
                <a:solidFill>
                  <a:srgbClr val="002060"/>
                </a:solidFill>
              </a:rPr>
              <a:t>Training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Develop staff competencies; 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Practice in carrying out their roles in the plans;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Assess and improve performance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5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28278-2614-4E5A-A041-B90FE084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Why are exercises so important?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DF0E8-0F8D-4A86-AEB4-5C4A63E05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1281"/>
            <a:ext cx="8229600" cy="400221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Exercises are an essential component of an emergency preparedness program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Three main functions: </a:t>
            </a:r>
          </a:p>
          <a:p>
            <a:pPr lvl="1"/>
            <a:r>
              <a:rPr lang="en-US" sz="2400" i="1" dirty="0">
                <a:solidFill>
                  <a:srgbClr val="002060"/>
                </a:solidFill>
              </a:rPr>
              <a:t>Testing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Test well-established procedures;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Reveal gaps that may exist 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Increase awareness and understanding of hazards and potential impacts of those hazards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</a:rPr>
              <a:t>Assess capabilities of existing resources and identify needed resources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410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Emergency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063625"/>
            <a:ext cx="8229600" cy="4090874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>
                <a:solidFill>
                  <a:srgbClr val="002060"/>
                </a:solidFill>
              </a:rPr>
              <a:t>Exercises should test existing plans with the overarching goals of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Process improvement;</a:t>
            </a: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Obtain participant feedback and recommendations for program improvement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Measure improvement compared to objectives; 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Enhance responder’s capabilities and coordination among internal and external teams, organizations, and other entities</a:t>
            </a:r>
          </a:p>
          <a:p>
            <a:r>
              <a:rPr lang="en-US" sz="3400" dirty="0">
                <a:solidFill>
                  <a:srgbClr val="002060"/>
                </a:solidFill>
              </a:rPr>
              <a:t>Exercise participants should be trained on the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</a:rPr>
              <a:t>    plan </a:t>
            </a:r>
            <a:r>
              <a:rPr lang="en-US" sz="3400" b="1" dirty="0">
                <a:solidFill>
                  <a:srgbClr val="002060"/>
                </a:solidFill>
              </a:rPr>
              <a:t>prior </a:t>
            </a:r>
            <a:r>
              <a:rPr lang="en-US" sz="3400" dirty="0">
                <a:solidFill>
                  <a:srgbClr val="002060"/>
                </a:solidFill>
              </a:rPr>
              <a:t>to exercising</a:t>
            </a:r>
          </a:p>
        </p:txBody>
      </p:sp>
    </p:spTree>
    <p:extLst>
      <p:ext uri="{BB962C8B-B14F-4D97-AF65-F5344CB8AC3E}">
        <p14:creationId xmlns:p14="http://schemas.microsoft.com/office/powerpoint/2010/main" val="374225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1E51-4C95-4574-930C-8326F5ECFA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414" y="689787"/>
            <a:ext cx="8229600" cy="33940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002060"/>
                </a:solidFill>
              </a:rPr>
              <a:t>No one wants to be caught unprepared when an emergency strikes. We all want to be “ready to go” at a moment‘s notice.</a:t>
            </a:r>
          </a:p>
          <a:p>
            <a:pPr marL="0" indent="0" algn="ctr"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002060"/>
                </a:solidFill>
              </a:rPr>
              <a:t>Remember the old saying about how the only way to get to Carnegie Hall is through practice… practice….. practice.….?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A8FED-02C2-49C8-9E21-2DA2C22C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8" y="3827720"/>
            <a:ext cx="1941748" cy="12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924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4E1FF2852C4AB94E009ECD2CE37F" ma:contentTypeVersion="1" ma:contentTypeDescription="Create a new document." ma:contentTypeScope="" ma:versionID="eb85edbaba29c6168d05838dd3bcaa64">
  <xsd:schema xmlns:xsd="http://www.w3.org/2001/XMLSchema" xmlns:xs="http://www.w3.org/2001/XMLSchema" xmlns:p="http://schemas.microsoft.com/office/2006/metadata/properties" xmlns:ns2="d7ba0638-ee3c-42f0-be76-41efb289a28a" targetNamespace="http://schemas.microsoft.com/office/2006/metadata/properties" ma:root="true" ma:fieldsID="0599839fb040190b03bf4f257d2257fd" ns2:_="">
    <xsd:import namespace="d7ba0638-ee3c-42f0-be76-41efb289a28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a0638-ee3c-42f0-be76-41efb289a2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F86441-E60D-4495-9820-50FFC7B27329}">
  <ds:schemaRefs>
    <ds:schemaRef ds:uri="http://schemas.openxmlformats.org/package/2006/metadata/core-properties"/>
    <ds:schemaRef ds:uri="d7ba0638-ee3c-42f0-be76-41efb289a28a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73712F-8FAF-4E78-8CC0-FB8B33919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5EBFF1-1AC8-41C7-A2AD-72D9C59AE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a0638-ee3c-42f0-be76-41efb289a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17383</TotalTime>
  <Words>1197</Words>
  <Application>Microsoft Office PowerPoint</Application>
  <PresentationFormat>On-screen Show (16:9)</PresentationFormat>
  <Paragraphs>236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Bookman Old Style</vt:lpstr>
      <vt:lpstr>Calibri</vt:lpstr>
      <vt:lpstr>Cover Master</vt:lpstr>
      <vt:lpstr>Section Master</vt:lpstr>
      <vt:lpstr>Content Master</vt:lpstr>
      <vt:lpstr>2_Custom Design</vt:lpstr>
      <vt:lpstr>PowerPoint Presentation</vt:lpstr>
      <vt:lpstr>What Do You Think of When You Hear the Word Exercise?</vt:lpstr>
      <vt:lpstr>Today we are going to talk about another type of exercise</vt:lpstr>
      <vt:lpstr>PowerPoint Presentation</vt:lpstr>
      <vt:lpstr>Why exercise?</vt:lpstr>
      <vt:lpstr>Why are exercises so important?</vt:lpstr>
      <vt:lpstr>Why are exercises so important?</vt:lpstr>
      <vt:lpstr>Emergency Plans</vt:lpstr>
      <vt:lpstr>PowerPoint Presentation</vt:lpstr>
      <vt:lpstr>Practice makes perfect</vt:lpstr>
      <vt:lpstr>         Mission Areas</vt:lpstr>
      <vt:lpstr>Five Mission Areas of Emergency Preparedness</vt:lpstr>
      <vt:lpstr>Five Mission Areas of Emergency Preparedness</vt:lpstr>
      <vt:lpstr>Types of Exercises</vt:lpstr>
      <vt:lpstr>Exercise Complexity</vt:lpstr>
      <vt:lpstr>Exercise Types</vt:lpstr>
      <vt:lpstr>Exercise Types</vt:lpstr>
      <vt:lpstr>Exercise Types</vt:lpstr>
      <vt:lpstr>Exercise Types</vt:lpstr>
      <vt:lpstr>Evaluation and Documentation</vt:lpstr>
      <vt:lpstr>Exercise Evaluation</vt:lpstr>
      <vt:lpstr>After-Action Report/Improvement Plans</vt:lpstr>
      <vt:lpstr>Improvement Plan</vt:lpstr>
      <vt:lpstr>More Detailed Information on Next Webinar on September 21, 2018 1:00 – 2:00 p.m.</vt:lpstr>
      <vt:lpstr>Resources</vt:lpstr>
      <vt:lpstr>National HPP Resource:  TRACIE</vt:lpstr>
      <vt:lpstr>Training Resources</vt:lpstr>
      <vt:lpstr>Testing Resources</vt:lpstr>
      <vt:lpstr>Questions?  Patricia.anders@health.ny.gov 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Anders, Patricia E (HEALTH)</cp:lastModifiedBy>
  <cp:revision>142</cp:revision>
  <dcterms:created xsi:type="dcterms:W3CDTF">2014-12-09T18:34:34Z</dcterms:created>
  <dcterms:modified xsi:type="dcterms:W3CDTF">2018-09-07T14:22:41Z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0x01010007DE4E1FF2852C4AB94E009ECD2CE37F</vt:lpwstr>
  </property>
</Properties>
</file>